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306" r:id="rId6"/>
    <p:sldId id="262" r:id="rId7"/>
    <p:sldId id="295" r:id="rId8"/>
    <p:sldId id="297" r:id="rId9"/>
    <p:sldId id="298" r:id="rId10"/>
    <p:sldId id="300" r:id="rId11"/>
    <p:sldId id="268" r:id="rId12"/>
    <p:sldId id="301" r:id="rId13"/>
    <p:sldId id="270" r:id="rId14"/>
    <p:sldId id="282" r:id="rId15"/>
    <p:sldId id="284" r:id="rId16"/>
    <p:sldId id="285" r:id="rId17"/>
    <p:sldId id="286" r:id="rId18"/>
    <p:sldId id="311" r:id="rId19"/>
    <p:sldId id="317" r:id="rId20"/>
    <p:sldId id="313" r:id="rId21"/>
    <p:sldId id="308" r:id="rId22"/>
    <p:sldId id="316" r:id="rId23"/>
    <p:sldId id="310" r:id="rId24"/>
    <p:sldId id="292" r:id="rId25"/>
    <p:sldId id="315" r:id="rId26"/>
    <p:sldId id="294" r:id="rId27"/>
    <p:sldId id="314" r:id="rId28"/>
    <p:sldId id="307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5363" autoAdjust="0"/>
  </p:normalViewPr>
  <p:slideViewPr>
    <p:cSldViewPr>
      <p:cViewPr>
        <p:scale>
          <a:sx n="30" d="100"/>
          <a:sy n="30" d="100"/>
        </p:scale>
        <p:origin x="-234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2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C288-F463-43D7-9280-292B9E2DE94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606E-4913-4F86-BC84-CD593F2E6C6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18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smeknesinvest.ma/service/simulateur-de-la-forme-juridique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			+   Planification du projet (calendrier du démarrage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dirty="0" smtClean="0"/>
              <a:t>12%</a:t>
            </a:r>
            <a:r>
              <a:rPr lang="fr-MA" baseline="0" dirty="0" smtClean="0"/>
              <a:t> EN 2022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58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Simulateur de la forme juridique - CRI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97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Rédiger</a:t>
            </a:r>
            <a:r>
              <a:rPr lang="fr-FR" baseline="0" dirty="0" smtClean="0"/>
              <a:t> à la fin pour avoir une vue globale du projet, une synthèse du document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>
                <a:latin typeface="Arial" charset="0"/>
              </a:rPr>
              <a:t>Les parts de marché visées. </a:t>
            </a:r>
          </a:p>
          <a:p>
            <a:r>
              <a:rPr lang="fr-FR" sz="1200" dirty="0" smtClean="0">
                <a:latin typeface="Arial" charset="0"/>
              </a:rPr>
              <a:t>Les objectifs financiers (chiffre d'affaires et résultat).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sz="2000" dirty="0" smtClean="0">
                <a:latin typeface="Arial" charset="0"/>
              </a:rPr>
              <a:t>Ressources financières: Vous devez détailler la provenance du financement de votre société  financement bancaire, par fonds propres, etc... </a:t>
            </a:r>
          </a:p>
          <a:p>
            <a:endParaRPr lang="fr-FR" sz="2000" dirty="0" smtClean="0">
              <a:latin typeface="Arial" charset="0"/>
            </a:endParaRPr>
          </a:p>
          <a:p>
            <a:r>
              <a:rPr lang="fr-FR" sz="2000" dirty="0" smtClean="0">
                <a:latin typeface="Arial" charset="0"/>
              </a:rPr>
              <a:t>Ressources humaines: C’est dans cette partie que vous devez présenter l'équipe en soulignant la complémentarité des compétences de chacun. </a:t>
            </a:r>
          </a:p>
          <a:p>
            <a:pPr lvl="3">
              <a:buFont typeface="Wingdings" pitchFamily="2" charset="2"/>
              <a:buChar char="ü"/>
            </a:pPr>
            <a:r>
              <a:rPr lang="fr-FR" sz="1300" dirty="0" smtClean="0">
                <a:solidFill>
                  <a:srgbClr val="CC3300"/>
                </a:solidFill>
              </a:rPr>
              <a:t>Qualification</a:t>
            </a:r>
            <a:r>
              <a:rPr lang="fr-FR" sz="1300" dirty="0" smtClean="0"/>
              <a:t>                                </a:t>
            </a:r>
          </a:p>
          <a:p>
            <a:pPr lvl="3">
              <a:buFont typeface="Wingdings" pitchFamily="2" charset="2"/>
              <a:buChar char="ü"/>
            </a:pPr>
            <a:r>
              <a:rPr lang="fr-FR" sz="1300" dirty="0" smtClean="0"/>
              <a:t>s’il y’a plusieurs fondateurs, indiquez le nombre de personnes concernées.</a:t>
            </a:r>
          </a:p>
          <a:p>
            <a:pPr lvl="3">
              <a:buFont typeface="Wingdings" pitchFamily="2" charset="2"/>
              <a:buChar char="ü"/>
            </a:pPr>
            <a:r>
              <a:rPr lang="fr-FR" sz="1300" dirty="0" smtClean="0">
                <a:solidFill>
                  <a:srgbClr val="CC3300"/>
                </a:solidFill>
              </a:rPr>
              <a:t>Expérience</a:t>
            </a:r>
            <a:r>
              <a:rPr lang="fr-FR" sz="1300" dirty="0" smtClean="0"/>
              <a:t>                      </a:t>
            </a:r>
          </a:p>
          <a:p>
            <a:pPr lvl="3">
              <a:buFont typeface="Wingdings" pitchFamily="2" charset="2"/>
              <a:buChar char="ü"/>
            </a:pPr>
            <a:r>
              <a:rPr lang="fr-FR" sz="1300" dirty="0" smtClean="0"/>
              <a:t> mentionnez les principaux éléments de votre qualification antérieure.</a:t>
            </a:r>
          </a:p>
          <a:p>
            <a:pPr lvl="3">
              <a:buFont typeface="Wingdings" pitchFamily="2" charset="2"/>
              <a:buChar char="ü"/>
            </a:pPr>
            <a:r>
              <a:rPr lang="fr-FR" sz="1900" dirty="0" smtClean="0">
                <a:solidFill>
                  <a:srgbClr val="CC3300"/>
                </a:solidFill>
              </a:rPr>
              <a:t> </a:t>
            </a:r>
            <a:r>
              <a:rPr lang="fr-FR" sz="1600" dirty="0" smtClean="0">
                <a:solidFill>
                  <a:srgbClr val="CC3300"/>
                </a:solidFill>
              </a:rPr>
              <a:t>Niveau d’études</a:t>
            </a:r>
            <a:r>
              <a:rPr lang="fr-FR" sz="1600" dirty="0" smtClean="0"/>
              <a:t>     </a:t>
            </a:r>
          </a:p>
          <a:p>
            <a:pPr lvl="3">
              <a:buFont typeface="Wingdings" pitchFamily="2" charset="2"/>
              <a:buChar char="ü"/>
            </a:pPr>
            <a:r>
              <a:rPr lang="fr-FR" sz="1400" dirty="0" smtClean="0"/>
              <a:t>s’il y’a plusieurs fondateurs, indiquez le nombre de personnes concernées par les diplômes ou niveaux d’études correspondants.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Arial" charset="0"/>
              </a:rPr>
              <a:t>Besoin en fonds de roulement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seuil de rentabilité est le montant du </a:t>
            </a:r>
            <a:r>
              <a:rPr lang="fr-FR" smtClean="0"/>
              <a:t>chiffre d’affaires HT  </a:t>
            </a:r>
            <a:r>
              <a:rPr lang="fr-FR" dirty="0" smtClean="0"/>
              <a:t>à réaliser au cours d’une période pour atteindre un équilibre, c’est-à-dire un résultat égal à zéro (le total des charges = le total des produits).</a:t>
            </a:r>
            <a:endParaRPr lang="fr-FR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Proposition de Valeur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Quelle valeur unique votre entreprise offre-t-elle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Segments de Clientèle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Qui sont vos clients cibles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Canaux de Distribution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Comment allez-vous atteindre vos clients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 Client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Comment interagissez-vous avec vos clients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de Revenus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Comment votre entreprise génère-t-elle des revenus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 Clés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Quelles ressources sont essentielles pour votre entreprise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Clés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Quelles activités principales votre entreprise doit-elle réaliser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Partenariats Clés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Avec qui collaborez-vous pour réussir ?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de Coûts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Quels sont les coûts majeurs dans votre entreprise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37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 son 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Ikigaï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donner un sens à sa vie,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recentrer sur l’essentiel,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)Trouver l’énergie de se lever le matin…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606E-4913-4F86-BC84-CD593F2E6C67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C073C3-BBE8-4A8F-8B1D-B40167564D32}" type="datetimeFigureOut">
              <a:rPr lang="fr-FR" smtClean="0"/>
              <a:pPr/>
              <a:t>14/11/2025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D7CC9E-70D1-404C-96A2-99BB4D4DBE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pic.ma/fr/content/recherche-sur-les-certificats-negatifs-accor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smeknesinvest.ma/service/simulateur-de-la-forme-juridiqu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HCT8zhNcz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895600"/>
            <a:ext cx="6324600" cy="1143000"/>
          </a:xfrm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  <a:latin typeface="Arial" charset="0"/>
              </a:rPr>
              <a:t>Rédaction </a:t>
            </a:r>
            <a:r>
              <a:rPr lang="fr-FR" b="1" i="1" dirty="0">
                <a:solidFill>
                  <a:schemeClr val="tx1"/>
                </a:solidFill>
                <a:latin typeface="Arial" charset="0"/>
              </a:rPr>
              <a:t>du business plan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86380" y="5286388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Pr. </a:t>
            </a:r>
            <a:r>
              <a:rPr lang="fr-FR" dirty="0" err="1" smtClean="0"/>
              <a:t>Imane</a:t>
            </a:r>
            <a:r>
              <a:rPr lang="fr-FR" dirty="0" smtClean="0"/>
              <a:t> BOUHADDOU</a:t>
            </a:r>
          </a:p>
          <a:p>
            <a:r>
              <a:rPr lang="fr-FR" dirty="0" smtClean="0"/>
              <a:t>ENSAM-MEKNES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339752" y="404664"/>
            <a:ext cx="416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ENTREPRENEURIAT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-27384"/>
            <a:ext cx="6324600" cy="990600"/>
          </a:xfrm>
        </p:spPr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Etude Marketing</a:t>
            </a:r>
            <a:endParaRPr lang="fr-FR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90702"/>
            <a:ext cx="7958166" cy="3810000"/>
          </a:xfrm>
        </p:spPr>
        <p:txBody>
          <a:bodyPr/>
          <a:lstStyle/>
          <a:p>
            <a:r>
              <a:rPr lang="fr-FR" sz="2800" dirty="0" smtClean="0">
                <a:latin typeface="Arial" charset="0"/>
              </a:rPr>
              <a:t>Politique de produit</a:t>
            </a:r>
          </a:p>
          <a:p>
            <a:r>
              <a:rPr lang="fr-FR" sz="2800" dirty="0" smtClean="0">
                <a:latin typeface="Arial" charset="0"/>
              </a:rPr>
              <a:t>Politique de prix </a:t>
            </a:r>
          </a:p>
          <a:p>
            <a:r>
              <a:rPr lang="fr-FR" sz="2800" dirty="0" smtClean="0">
                <a:latin typeface="Arial" charset="0"/>
              </a:rPr>
              <a:t>Politique de communication</a:t>
            </a:r>
          </a:p>
          <a:p>
            <a:r>
              <a:rPr lang="fr-FR" sz="2800" dirty="0" smtClean="0">
                <a:latin typeface="Arial" charset="0"/>
              </a:rPr>
              <a:t>Politique de distribution</a:t>
            </a:r>
          </a:p>
          <a:p>
            <a:endParaRPr lang="fr-FR" sz="1600" b="1" dirty="0">
              <a:solidFill>
                <a:srgbClr val="99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Production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Arial" charset="0"/>
              </a:rPr>
              <a:t>Stratégie</a:t>
            </a:r>
          </a:p>
          <a:p>
            <a:r>
              <a:rPr lang="fr-FR" sz="2800" dirty="0" smtClean="0">
                <a:latin typeface="Arial" charset="0"/>
              </a:rPr>
              <a:t>Processus de production</a:t>
            </a:r>
          </a:p>
          <a:p>
            <a:r>
              <a:rPr lang="fr-FR" sz="2800" dirty="0" smtClean="0">
                <a:latin typeface="Arial" charset="0"/>
              </a:rPr>
              <a:t>Fournisseurs</a:t>
            </a:r>
          </a:p>
          <a:p>
            <a:r>
              <a:rPr lang="fr-FR" sz="2800" dirty="0" smtClean="0">
                <a:latin typeface="Arial" charset="0"/>
              </a:rPr>
              <a:t>Moyens de production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-27384"/>
            <a:ext cx="6324600" cy="990600"/>
          </a:xfrm>
        </p:spPr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Ressources de l’entreprise</a:t>
            </a:r>
            <a:endParaRPr lang="fr-FR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90702"/>
            <a:ext cx="7958166" cy="3810000"/>
          </a:xfrm>
        </p:spPr>
        <p:txBody>
          <a:bodyPr/>
          <a:lstStyle/>
          <a:p>
            <a:r>
              <a:rPr lang="fr-FR" sz="2400" dirty="0" smtClean="0">
                <a:latin typeface="Arial" charset="0"/>
              </a:rPr>
              <a:t>Ressources humaines (en plus des fondateurs, le personnel nécessaire :  qualifications, expériences,…)</a:t>
            </a:r>
          </a:p>
          <a:p>
            <a:r>
              <a:rPr lang="fr-FR" sz="2400" dirty="0" smtClean="0">
                <a:latin typeface="Arial" charset="0"/>
              </a:rPr>
              <a:t>Ressources techniques ( bâtiment, équipements, machines, matériels,..)</a:t>
            </a:r>
          </a:p>
          <a:p>
            <a:r>
              <a:rPr lang="fr-FR" sz="2400" dirty="0" smtClean="0">
                <a:latin typeface="Arial" charset="0"/>
              </a:rPr>
              <a:t>Ressources financières (financement bancaire, fonds propres,…</a:t>
            </a:r>
          </a:p>
          <a:p>
            <a:endParaRPr lang="fr-F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Etude financière</a:t>
            </a:r>
            <a:r>
              <a:rPr lang="fr-FR" sz="2400" i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fr-FR" sz="24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r-FR" sz="2000" dirty="0">
                <a:latin typeface="Arial" charset="0"/>
              </a:rPr>
              <a:t>   </a:t>
            </a:r>
            <a:r>
              <a:rPr lang="fr-FR" sz="1800" dirty="0">
                <a:latin typeface="Arial" charset="0"/>
              </a:rPr>
              <a:t> Cette partie est réservée aux différents bilans, comptes de résultat, plans de financement qui sont à joindre.</a:t>
            </a:r>
            <a:br>
              <a:rPr lang="fr-FR" sz="1800" dirty="0">
                <a:latin typeface="Arial" charset="0"/>
              </a:rPr>
            </a:b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dirty="0">
                <a:latin typeface="Arial" charset="0"/>
                <a:cs typeface="Arial" charset="0"/>
              </a:rPr>
              <a:t>Ces informations doivent être présentées sous forme de tableaux afin de rendre la lecture plus aisée. </a:t>
            </a:r>
            <a:endParaRPr lang="fr-FR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fr-FR" sz="1800" dirty="0" smtClean="0">
                <a:latin typeface="Arial" charset="0"/>
                <a:cs typeface="Arial" charset="0"/>
              </a:rPr>
              <a:t>	La </a:t>
            </a:r>
            <a:r>
              <a:rPr lang="fr-FR" sz="1800" dirty="0">
                <a:latin typeface="Arial" charset="0"/>
                <a:cs typeface="Arial" charset="0"/>
              </a:rPr>
              <a:t>mise en forme doit être simple et </a:t>
            </a:r>
            <a:r>
              <a:rPr lang="fr-FR" sz="1800" dirty="0" smtClean="0">
                <a:latin typeface="Arial" charset="0"/>
                <a:cs typeface="Arial" charset="0"/>
              </a:rPr>
              <a:t>concise. </a:t>
            </a:r>
            <a:r>
              <a:rPr lang="fr-FR" sz="1800" dirty="0">
                <a:latin typeface="Arial" charset="0"/>
                <a:cs typeface="Arial" charset="0"/>
              </a:rPr>
              <a:t>Trop de chiffres nuiraient à la clarté de l’ensemble. </a:t>
            </a:r>
            <a:endParaRPr lang="fr-FR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fr-FR" sz="2000" dirty="0">
              <a:latin typeface="Arial" charset="0"/>
              <a:cs typeface="Times New Roman" pitchFamily="18" charset="0"/>
            </a:endParaRPr>
          </a:p>
          <a:p>
            <a:r>
              <a:rPr lang="fr-FR" sz="2000" dirty="0" smtClean="0">
                <a:latin typeface="Arial" charset="0"/>
              </a:rPr>
              <a:t>Prévisionnel des chiffres d’affaires</a:t>
            </a:r>
          </a:p>
          <a:p>
            <a:r>
              <a:rPr lang="fr-FR" sz="2000" dirty="0" smtClean="0">
                <a:latin typeface="Arial" charset="0"/>
              </a:rPr>
              <a:t>Comptes de résultats prévisionnels</a:t>
            </a:r>
          </a:p>
          <a:p>
            <a:r>
              <a:rPr lang="fr-FR" sz="2000" dirty="0" smtClean="0">
                <a:latin typeface="Arial" charset="0"/>
              </a:rPr>
              <a:t>Bilan prévisionnels</a:t>
            </a:r>
          </a:p>
          <a:p>
            <a:r>
              <a:rPr lang="fr-FR" sz="2000" dirty="0" smtClean="0">
                <a:latin typeface="Arial" charset="0"/>
              </a:rPr>
              <a:t>Tableaux de financements prévisionnels</a:t>
            </a:r>
            <a:endParaRPr lang="fr-FR" sz="2000" dirty="0">
              <a:latin typeface="Arial" charset="0"/>
            </a:endParaRPr>
          </a:p>
          <a:p>
            <a:r>
              <a:rPr lang="fr-FR" sz="2000" dirty="0" smtClean="0">
                <a:latin typeface="Arial" charset="0"/>
              </a:rPr>
              <a:t>Seuil de rentabilité</a:t>
            </a:r>
          </a:p>
          <a:p>
            <a:r>
              <a:rPr lang="fr-FR" sz="2000" dirty="0" smtClean="0">
                <a:latin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Seuil de rentabilité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Quelques définitions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dirty="0" smtClean="0"/>
              <a:t>	Le seuil de rentabilité est le montant du chiffre d’affaires  à réaliser au cours d’une période pour atteindre un équilibre, c’est-à-dire un résultat égal à zéro (le total des charges = le total des produits).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Quand le seuil de rentabilité est dépassé la société réalise des bénéfices</a:t>
            </a:r>
            <a:br>
              <a:rPr lang="fr-FR" dirty="0" smtClean="0"/>
            </a:br>
            <a:r>
              <a:rPr lang="fr-FR" dirty="0" smtClean="0"/>
              <a:t>Quand le seuil de rentabilité n’est pas atteint la société réalise une perte.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seuil de rentabilité peut se décliner en nombre de jours de CA, en nombre de mois et/ou en quantité de produits à vendre…. Cette déclinaison est appelée alors le point mort.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Calcul du seuil de rentabilité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83091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Déterminer le montant des </a:t>
            </a:r>
            <a:r>
              <a:rPr lang="fr-FR" b="1" dirty="0" smtClean="0"/>
              <a:t>Charges Fixes (CF) </a:t>
            </a:r>
            <a:r>
              <a:rPr lang="fr-FR" dirty="0" smtClean="0"/>
              <a:t>: il reste constant quelque soit l'évolution de l'activité comme l'assurance, le loyer,... </a:t>
            </a:r>
          </a:p>
          <a:p>
            <a:endParaRPr lang="fr-FR" dirty="0" smtClean="0"/>
          </a:p>
          <a:p>
            <a:r>
              <a:rPr lang="fr-FR" dirty="0" smtClean="0"/>
              <a:t>Déterminer le montant des </a:t>
            </a:r>
            <a:r>
              <a:rPr lang="fr-FR" b="1" dirty="0" smtClean="0"/>
              <a:t>Charges Variables (CV)</a:t>
            </a:r>
            <a:r>
              <a:rPr lang="fr-FR" dirty="0" smtClean="0"/>
              <a:t> : il varie proportionnellement à l'évolution de l'activité comme l’achat des marchandises destinées à être revendues ou transformées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Déterminer le</a:t>
            </a:r>
            <a:r>
              <a:rPr lang="fr-FR" b="1" dirty="0" smtClean="0"/>
              <a:t> Chiffre d’Affaires</a:t>
            </a:r>
            <a:r>
              <a:rPr lang="fr-FR" dirty="0" smtClean="0"/>
              <a:t> prévisionnel (CA)</a:t>
            </a:r>
          </a:p>
          <a:p>
            <a:endParaRPr lang="fr-FR" dirty="0" smtClean="0"/>
          </a:p>
          <a:p>
            <a:r>
              <a:rPr lang="fr-FR" dirty="0" smtClean="0"/>
              <a:t>Calculer la </a:t>
            </a:r>
            <a:r>
              <a:rPr lang="fr-FR" b="1" dirty="0" smtClean="0"/>
              <a:t>Marge sur Coûts Variables (MCV)</a:t>
            </a:r>
            <a:r>
              <a:rPr lang="fr-FR" dirty="0" smtClean="0"/>
              <a:t> : MCV = CA-CV</a:t>
            </a:r>
          </a:p>
          <a:p>
            <a:endParaRPr lang="fr-FR" dirty="0" smtClean="0"/>
          </a:p>
          <a:p>
            <a:r>
              <a:rPr lang="fr-FR" dirty="0" smtClean="0"/>
              <a:t>Calculer le </a:t>
            </a:r>
            <a:r>
              <a:rPr lang="fr-FR" b="1" dirty="0" smtClean="0"/>
              <a:t>Taux de Marge sur Coûts Variables</a:t>
            </a:r>
            <a:r>
              <a:rPr lang="fr-FR" dirty="0" smtClean="0"/>
              <a:t> (TMCV) : TMCV = MCV/CA</a:t>
            </a:r>
          </a:p>
          <a:p>
            <a:endParaRPr lang="fr-FR" dirty="0" smtClean="0"/>
          </a:p>
          <a:p>
            <a:r>
              <a:rPr lang="fr-FR" dirty="0" smtClean="0"/>
              <a:t>Calculer le </a:t>
            </a:r>
            <a:r>
              <a:rPr lang="fr-FR" b="1" dirty="0" smtClean="0"/>
              <a:t>Seuil de Rentabilité (SR)</a:t>
            </a:r>
            <a:r>
              <a:rPr lang="fr-FR" dirty="0" smtClean="0"/>
              <a:t> : SR = CF / TMCV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Calculer le </a:t>
            </a:r>
            <a:r>
              <a:rPr lang="fr-FR" b="1" dirty="0" smtClean="0"/>
              <a:t>Point Mort en nombre de jours</a:t>
            </a:r>
            <a:r>
              <a:rPr lang="fr-FR" dirty="0" smtClean="0"/>
              <a:t> (PM) : PM= SR / (CA annuel/360)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285892"/>
            <a:ext cx="8503920" cy="4286248"/>
          </a:xfrm>
        </p:spPr>
        <p:txBody>
          <a:bodyPr>
            <a:normAutofit fontScale="55000" lnSpcReduction="20000"/>
          </a:bodyPr>
          <a:lstStyle/>
          <a:p>
            <a:endParaRPr lang="fr-FR" b="1" dirty="0" smtClean="0"/>
          </a:p>
          <a:p>
            <a:r>
              <a:rPr lang="fr-FR" b="1" dirty="0" smtClean="0"/>
              <a:t>Une pizzéria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dirty="0" smtClean="0"/>
              <a:t>- Charges fixes (CF) = 60 000 € HT </a:t>
            </a:r>
            <a:br>
              <a:rPr lang="fr-FR" dirty="0" smtClean="0"/>
            </a:br>
            <a:r>
              <a:rPr lang="fr-FR" dirty="0" smtClean="0"/>
              <a:t>- Charges variables (CV) = 27 500 € HT </a:t>
            </a:r>
            <a:br>
              <a:rPr lang="fr-FR" dirty="0" smtClean="0"/>
            </a:br>
            <a:r>
              <a:rPr lang="fr-FR" dirty="0" smtClean="0"/>
              <a:t>- CA réalisé en N-1 : 110 000 € HT</a:t>
            </a:r>
            <a:br>
              <a:rPr lang="fr-FR" dirty="0" smtClean="0"/>
            </a:br>
            <a:r>
              <a:rPr lang="fr-FR" dirty="0" smtClean="0"/>
              <a:t>- Marge sur coût variable (MCV) = 110 000 - 27 500 = 82 500€</a:t>
            </a:r>
            <a:br>
              <a:rPr lang="fr-FR" dirty="0" smtClean="0"/>
            </a:br>
            <a:r>
              <a:rPr lang="fr-FR" dirty="0" smtClean="0"/>
              <a:t>- Taux de marge sur coût variable (TMCV) = 82 500 /110 000 = 0.75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Son seuil de rentabilité est donc =  60 000/0.75 = 80 000 € de CA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le prix moyen d’une pizza  est 12.5€ HT</a:t>
            </a:r>
            <a:br>
              <a:rPr lang="fr-FR" dirty="0" smtClean="0"/>
            </a:br>
            <a:r>
              <a:rPr lang="fr-FR" dirty="0" smtClean="0"/>
              <a:t>- Son point mort en quantité est donc de : 80 000 / 12.5 = 6 400 pizzas.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Exemple de Point en mort en nombre de jours de CA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Point mort = Seuil de rentabilité / (Chiffre d’affaire annuel /360)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80 000 / (110 000/360)</a:t>
            </a:r>
            <a:br>
              <a:rPr lang="fr-FR" dirty="0" smtClean="0"/>
            </a:br>
            <a:r>
              <a:rPr lang="fr-FR" dirty="0" smtClean="0"/>
              <a:t>80 000 / 305.55</a:t>
            </a:r>
            <a:br>
              <a:rPr lang="fr-FR" dirty="0" smtClean="0"/>
            </a:br>
            <a:r>
              <a:rPr lang="fr-FR" dirty="0" smtClean="0"/>
              <a:t>261.82 Jours</a:t>
            </a:r>
            <a:br>
              <a:rPr lang="fr-FR" dirty="0" smtClean="0"/>
            </a:br>
            <a:r>
              <a:rPr lang="fr-FR" b="1" dirty="0" smtClean="0"/>
              <a:t>A partir du 262ième jour, l’entreprise commence à réaliser des bénéfices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8596" y="5783065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seuil de rentabilité s'exprime en chiffre d'affaires</a:t>
            </a:r>
            <a:r>
              <a:rPr lang="fr-FR" dirty="0" smtClean="0">
                <a:solidFill>
                  <a:srgbClr val="FF0000"/>
                </a:solidFill>
              </a:rPr>
              <a:t> à partir duquel l'entreprise est rentable. </a:t>
            </a:r>
            <a:r>
              <a:rPr lang="fr-FR" b="1" dirty="0" smtClean="0">
                <a:solidFill>
                  <a:srgbClr val="FF0000"/>
                </a:solidFill>
              </a:rPr>
              <a:t>Le point mort s'exprime en nombre de jours.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Présentation face au banquier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 seuil de rentabilité et/ou le point mort sont des notions essentielles à la présentation d’un bon dossier (Business Plan ou Prévisionnel) au banquier pour toute demande de prêt et de présentation de son activité.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Pour un prévisionnel à 3 ans, il est impératif de calculer le seuil de rentabilité pour chaque année en faisant décliner et apparaître le point mort en CA et en nombre de jours travaillés à l’année afin d’exposer la mesure factuelle du projet et l’adéquation entre les idées/l’homme/le projet/la réalisation. 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Exemple de présentation :</a:t>
            </a:r>
          </a:p>
          <a:p>
            <a:pPr>
              <a:buNone/>
            </a:pPr>
            <a:r>
              <a:rPr lang="fr-FR" dirty="0" smtClean="0"/>
              <a:t>  			                      </a:t>
            </a:r>
            <a:r>
              <a:rPr lang="fr-FR" b="1" dirty="0" smtClean="0"/>
              <a:t>Année 1</a:t>
            </a:r>
            <a:r>
              <a:rPr lang="fr-FR" dirty="0" smtClean="0"/>
              <a:t>        </a:t>
            </a:r>
            <a:r>
              <a:rPr lang="fr-FR" b="1" dirty="0" smtClean="0"/>
              <a:t>Année 2</a:t>
            </a:r>
            <a:r>
              <a:rPr lang="fr-FR" dirty="0" smtClean="0"/>
              <a:t>       </a:t>
            </a:r>
            <a:r>
              <a:rPr lang="fr-FR" b="1" dirty="0" smtClean="0"/>
              <a:t>Année 3</a:t>
            </a:r>
          </a:p>
          <a:p>
            <a:pPr>
              <a:buNone/>
            </a:pPr>
            <a:r>
              <a:rPr lang="fr-FR" dirty="0" smtClean="0"/>
              <a:t> 	</a:t>
            </a:r>
            <a:r>
              <a:rPr lang="fr-FR" b="1" dirty="0" smtClean="0"/>
              <a:t>Seuil de rentabilité</a:t>
            </a:r>
            <a:r>
              <a:rPr lang="fr-FR" dirty="0" smtClean="0"/>
              <a:t>         80 000 €        77 000 €       75 000 € </a:t>
            </a:r>
          </a:p>
          <a:p>
            <a:pPr>
              <a:buNone/>
            </a:pPr>
            <a:r>
              <a:rPr lang="fr-FR" b="1" dirty="0" smtClean="0"/>
              <a:t>	Nombre de jours de CA</a:t>
            </a:r>
            <a:r>
              <a:rPr lang="fr-FR" dirty="0" smtClean="0"/>
              <a:t>      262                250                 245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L’utilisation d’un graphique peut s’avérer judicieux car il permettra de donner un visuel beaucoup plus parlant à votre banquier qui pourra ainsi mieux se projeter sur l’évolution de la rentabilité de votre activité.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 smtClean="0">
                <a:solidFill>
                  <a:srgbClr val="FF0000"/>
                </a:solidFill>
              </a:rPr>
              <a:t>Business Model </a:t>
            </a:r>
            <a:r>
              <a:rPr lang="fr-MA" dirty="0" err="1" smtClean="0">
                <a:solidFill>
                  <a:srgbClr val="FF0000"/>
                </a:solidFill>
              </a:rPr>
              <a:t>Canvas</a:t>
            </a:r>
            <a:r>
              <a:rPr lang="fr-MA" dirty="0" smtClean="0">
                <a:solidFill>
                  <a:srgbClr val="FF0000"/>
                </a:solidFill>
              </a:rPr>
              <a:t> (BMC)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7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63093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200" b="1" dirty="0" smtClean="0"/>
              <a:t>BMC à remplir : </a:t>
            </a:r>
          </a:p>
          <a:p>
            <a:r>
              <a:rPr lang="fr-MA" sz="1200" dirty="0" smtClean="0"/>
              <a:t>https</a:t>
            </a:r>
            <a:r>
              <a:rPr lang="fr-MA" sz="1200" dirty="0"/>
              <a:t>://www.creerentreprise.fr/wp-content/uploads/2016/10/Business-Model-Canvas-fran%C3%A7ais-word-1.docx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791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IKIGAI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000272"/>
            <a:ext cx="8503920" cy="4572000"/>
          </a:xfrm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Amorino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8" name="AutoShape 2" descr="Julinutile: J'ai testé Yogi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Julinutile: J'ai testé Yogi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55410" cy="48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38280"/>
            <a:ext cx="8029604" cy="647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latin typeface="Arial" charset="0"/>
              </a:rPr>
              <a:t>Qu’est ce qu’un business plan </a:t>
            </a:r>
            <a:r>
              <a:rPr lang="fr-FR" sz="1800" b="1" dirty="0" smtClean="0">
                <a:latin typeface="Arial" charset="0"/>
              </a:rPr>
              <a:t>?	</a:t>
            </a: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dirty="0">
                <a:latin typeface="Arial" charset="0"/>
              </a:rPr>
              <a:t>Le business plan est un document qui vous aidera non seulement à présenter votre projet d’entreprise à des partenaires éventuels (financeurs, clients, fournisseurs, etc.) mais sera également votre fil conducteur lors de la réalisation de votre projet.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1800" b="1" dirty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1800" b="1" dirty="0">
                <a:latin typeface="Arial" charset="0"/>
              </a:rPr>
              <a:t>     </a:t>
            </a:r>
            <a:r>
              <a:rPr lang="fr-FR" sz="1800" b="1" dirty="0" smtClean="0">
                <a:latin typeface="Arial" charset="0"/>
              </a:rPr>
              <a:t>Quels </a:t>
            </a:r>
            <a:r>
              <a:rPr lang="fr-FR" sz="1800" b="1" dirty="0">
                <a:latin typeface="Arial" charset="0"/>
              </a:rPr>
              <a:t>sont les objectifs du business plan </a:t>
            </a:r>
            <a:r>
              <a:rPr lang="fr-FR" sz="1800" b="1" dirty="0" smtClean="0">
                <a:latin typeface="Arial" charset="0"/>
              </a:rPr>
              <a:t>?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1800" dirty="0" smtClean="0">
                <a:latin typeface="Arial" charset="0"/>
              </a:rPr>
              <a:t>	Le </a:t>
            </a:r>
            <a:r>
              <a:rPr lang="fr-FR" sz="1800" dirty="0">
                <a:latin typeface="Arial" charset="0"/>
              </a:rPr>
              <a:t>business plan expose la finalité de </a:t>
            </a:r>
            <a:r>
              <a:rPr lang="fr-FR" sz="1800" dirty="0" smtClean="0">
                <a:latin typeface="Arial" charset="0"/>
              </a:rPr>
              <a:t>l’entreprise, </a:t>
            </a:r>
            <a:r>
              <a:rPr lang="fr-FR" sz="1800" dirty="0">
                <a:latin typeface="Arial" charset="0"/>
              </a:rPr>
              <a:t>ses objectifs, sa stratégie pour les réaliser dans le cadre d’une politique retenue, c’est à dire les voies et moyens pour atteindre la réussite du projet. </a:t>
            </a:r>
            <a:br>
              <a:rPr lang="fr-FR" sz="1800" dirty="0">
                <a:latin typeface="Arial" charset="0"/>
              </a:rPr>
            </a:br>
            <a:endParaRPr lang="fr-FR" sz="1800" dirty="0"/>
          </a:p>
          <a:p>
            <a:pPr algn="just">
              <a:lnSpc>
                <a:spcPct val="90000"/>
              </a:lnSpc>
              <a:buNone/>
            </a:pPr>
            <a:r>
              <a:rPr lang="fr-FR" sz="1800" b="1" dirty="0" smtClean="0">
                <a:latin typeface="Arial" charset="0"/>
              </a:rPr>
              <a:t>    Quel </a:t>
            </a:r>
            <a:r>
              <a:rPr lang="fr-FR" sz="1800" b="1" dirty="0">
                <a:latin typeface="Arial" charset="0"/>
              </a:rPr>
              <a:t>est le terme d’un business plan </a:t>
            </a:r>
            <a:r>
              <a:rPr lang="fr-FR" sz="1800" b="1" dirty="0" smtClean="0">
                <a:latin typeface="Arial" charset="0"/>
              </a:rPr>
              <a:t>?</a:t>
            </a:r>
          </a:p>
          <a:p>
            <a:pPr algn="just">
              <a:lnSpc>
                <a:spcPct val="90000"/>
              </a:lnSpc>
              <a:buNone/>
            </a:pPr>
            <a:r>
              <a:rPr lang="fr-FR" sz="1800" dirty="0" smtClean="0">
                <a:latin typeface="Arial" charset="0"/>
              </a:rPr>
              <a:t>	La </a:t>
            </a:r>
            <a:r>
              <a:rPr lang="fr-FR" sz="1800" dirty="0">
                <a:latin typeface="Arial" charset="0"/>
              </a:rPr>
              <a:t>plupart du temps les business plans présentent la situation sur les 3 prochaines années. Au delà, les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1800" dirty="0">
                <a:latin typeface="Arial" charset="0"/>
              </a:rPr>
              <a:t>prévisions sont trop aléatoires pour pouvoir être prises en compte.</a:t>
            </a:r>
            <a:endParaRPr lang="fr-FR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 dirty="0" smtClean="0">
                <a:latin typeface="Arial" charset="0"/>
              </a:rPr>
              <a:t/>
            </a:r>
            <a:br>
              <a:rPr lang="fr-FR" sz="1800" dirty="0" smtClean="0">
                <a:latin typeface="Arial" charset="0"/>
              </a:rPr>
            </a:br>
            <a:endParaRPr lang="fr-FR" sz="1800" dirty="0" smtClean="0"/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Rédaction du business plan</a:t>
            </a:r>
            <a:endParaRPr kumimoji="0" lang="fr-FR" sz="3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Important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000272"/>
            <a:ext cx="8503920" cy="4572000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Préciser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points forts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votre projet, votre avantage concurrentiel, votre originalité</a:t>
            </a:r>
            <a:endParaRPr lang="fr-FR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Amorino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Julinutile: J'ai testé Yogi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Julinutile: J'ai testé Yogi t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 descr="C:\Users\pcWork\Desktop\télécharg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2214563" cy="3000396"/>
          </a:xfrm>
          <a:prstGeom prst="rect">
            <a:avLst/>
          </a:prstGeom>
          <a:noFill/>
        </p:spPr>
      </p:pic>
      <p:pic>
        <p:nvPicPr>
          <p:cNvPr id="4102" name="Picture 6" descr="C:\Users\pcWork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33" y="3214687"/>
            <a:ext cx="2476467" cy="300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5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>
                <a:solidFill>
                  <a:srgbClr val="FF0000"/>
                </a:solidFill>
              </a:rPr>
              <a:t> </a:t>
            </a:r>
            <a:r>
              <a:rPr lang="fr-MA" dirty="0" err="1">
                <a:solidFill>
                  <a:srgbClr val="FF0000"/>
                </a:solidFill>
              </a:rPr>
              <a:t>What</a:t>
            </a:r>
            <a:r>
              <a:rPr lang="fr-MA" dirty="0">
                <a:solidFill>
                  <a:srgbClr val="FF0000"/>
                </a:solidFill>
              </a:rPr>
              <a:t> has </a:t>
            </a:r>
            <a:r>
              <a:rPr lang="fr-MA" dirty="0" err="1">
                <a:solidFill>
                  <a:srgbClr val="FF0000"/>
                </a:solidFill>
              </a:rPr>
              <a:t>happened</a:t>
            </a:r>
            <a:r>
              <a:rPr lang="fr-MA" dirty="0">
                <a:solidFill>
                  <a:srgbClr val="FF0000"/>
                </a:solidFill>
              </a:rPr>
              <a:t> 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MA" dirty="0" smtClean="0"/>
          </a:p>
          <a:p>
            <a:r>
              <a:rPr lang="fr-MA" dirty="0" smtClean="0"/>
              <a:t>A </a:t>
            </a:r>
            <a:r>
              <a:rPr lang="fr-MA" dirty="0"/>
              <a:t>boy and </a:t>
            </a:r>
            <a:r>
              <a:rPr lang="fr-MA" dirty="0" err="1"/>
              <a:t>his</a:t>
            </a:r>
            <a:r>
              <a:rPr lang="fr-MA" dirty="0"/>
              <a:t> </a:t>
            </a:r>
            <a:r>
              <a:rPr lang="fr-MA" dirty="0" err="1"/>
              <a:t>father</a:t>
            </a:r>
            <a:r>
              <a:rPr lang="fr-MA" dirty="0"/>
              <a:t> have been </a:t>
            </a:r>
            <a:r>
              <a:rPr lang="fr-MA" dirty="0" err="1"/>
              <a:t>exposed</a:t>
            </a:r>
            <a:r>
              <a:rPr lang="fr-MA" dirty="0"/>
              <a:t> to a terrible </a:t>
            </a:r>
            <a:r>
              <a:rPr lang="fr-MA" dirty="0" err="1"/>
              <a:t>disease</a:t>
            </a:r>
            <a:r>
              <a:rPr lang="fr-MA" dirty="0"/>
              <a:t>. The </a:t>
            </a:r>
            <a:r>
              <a:rPr lang="fr-MA" dirty="0" err="1"/>
              <a:t>father</a:t>
            </a:r>
            <a:r>
              <a:rPr lang="fr-MA" dirty="0"/>
              <a:t> dies.</a:t>
            </a:r>
            <a:endParaRPr lang="fr-FR" dirty="0"/>
          </a:p>
          <a:p>
            <a:r>
              <a:rPr lang="fr-MA" dirty="0"/>
              <a:t>The boy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still</a:t>
            </a:r>
            <a:r>
              <a:rPr lang="fr-MA" dirty="0"/>
              <a:t> alive but </a:t>
            </a:r>
            <a:r>
              <a:rPr lang="fr-MA" dirty="0" err="1"/>
              <a:t>needs</a:t>
            </a:r>
            <a:r>
              <a:rPr lang="fr-MA" dirty="0"/>
              <a:t>  major </a:t>
            </a:r>
            <a:r>
              <a:rPr lang="fr-MA" dirty="0" err="1"/>
              <a:t>surgery</a:t>
            </a:r>
            <a:r>
              <a:rPr lang="fr-MA" dirty="0"/>
              <a:t>.</a:t>
            </a:r>
            <a:endParaRPr lang="fr-FR" dirty="0"/>
          </a:p>
          <a:p>
            <a:r>
              <a:rPr lang="fr-MA" dirty="0"/>
              <a:t>The surgeon </a:t>
            </a:r>
            <a:r>
              <a:rPr lang="fr-MA" dirty="0" err="1"/>
              <a:t>meets</a:t>
            </a:r>
            <a:r>
              <a:rPr lang="fr-MA" dirty="0"/>
              <a:t> the boy in </a:t>
            </a:r>
            <a:r>
              <a:rPr lang="fr-MA" dirty="0" err="1"/>
              <a:t>hospital</a:t>
            </a:r>
            <a:r>
              <a:rPr lang="fr-MA" dirty="0"/>
              <a:t> the </a:t>
            </a:r>
            <a:r>
              <a:rPr lang="fr-MA" dirty="0" err="1"/>
              <a:t>day</a:t>
            </a:r>
            <a:r>
              <a:rPr lang="fr-MA" dirty="0"/>
              <a:t> </a:t>
            </a:r>
            <a:r>
              <a:rPr lang="fr-MA" dirty="0" err="1"/>
              <a:t>before</a:t>
            </a:r>
            <a:r>
              <a:rPr lang="fr-MA" dirty="0"/>
              <a:t> the </a:t>
            </a:r>
            <a:r>
              <a:rPr lang="fr-MA" dirty="0" err="1"/>
              <a:t>operation</a:t>
            </a:r>
            <a:r>
              <a:rPr lang="fr-MA" dirty="0"/>
              <a:t> .</a:t>
            </a:r>
            <a:endParaRPr lang="fr-FR" dirty="0"/>
          </a:p>
          <a:p>
            <a:r>
              <a:rPr lang="fr-MA" dirty="0"/>
              <a:t>On </a:t>
            </a:r>
            <a:r>
              <a:rPr lang="fr-MA" dirty="0" err="1"/>
              <a:t>seeing</a:t>
            </a:r>
            <a:r>
              <a:rPr lang="fr-MA" dirty="0"/>
              <a:t> the boy, the surgeon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surprised</a:t>
            </a:r>
            <a:r>
              <a:rPr lang="fr-MA" dirty="0"/>
              <a:t>  and </a:t>
            </a:r>
            <a:r>
              <a:rPr lang="fr-MA" dirty="0" err="1"/>
              <a:t>says</a:t>
            </a:r>
            <a:r>
              <a:rPr lang="fr-MA" dirty="0"/>
              <a:t> : « </a:t>
            </a:r>
            <a:r>
              <a:rPr lang="fr-MA" dirty="0" err="1"/>
              <a:t>Legally</a:t>
            </a:r>
            <a:r>
              <a:rPr lang="fr-MA" dirty="0"/>
              <a:t> I </a:t>
            </a:r>
            <a:r>
              <a:rPr lang="fr-MA" dirty="0" err="1"/>
              <a:t>cannot</a:t>
            </a:r>
            <a:r>
              <a:rPr lang="fr-MA" dirty="0"/>
              <a:t> do </a:t>
            </a:r>
            <a:r>
              <a:rPr lang="fr-MA" dirty="0" err="1"/>
              <a:t>this</a:t>
            </a:r>
            <a:r>
              <a:rPr lang="fr-MA" dirty="0"/>
              <a:t> </a:t>
            </a:r>
            <a:r>
              <a:rPr lang="fr-MA" dirty="0" err="1"/>
              <a:t>operation</a:t>
            </a:r>
            <a:r>
              <a:rPr lang="fr-MA" dirty="0"/>
              <a:t> ;  </a:t>
            </a:r>
            <a:r>
              <a:rPr lang="fr-MA" dirty="0" err="1"/>
              <a:t>this</a:t>
            </a:r>
            <a:r>
              <a:rPr lang="fr-MA" dirty="0"/>
              <a:t> boy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my</a:t>
            </a:r>
            <a:r>
              <a:rPr lang="fr-MA" dirty="0"/>
              <a:t> son »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>
                <a:solidFill>
                  <a:srgbClr val="FF0000"/>
                </a:solidFill>
              </a:rPr>
              <a:t> </a:t>
            </a:r>
            <a:r>
              <a:rPr lang="fr-MA" dirty="0" err="1">
                <a:solidFill>
                  <a:srgbClr val="FF0000"/>
                </a:solidFill>
              </a:rPr>
              <a:t>What</a:t>
            </a:r>
            <a:r>
              <a:rPr lang="fr-MA" dirty="0">
                <a:solidFill>
                  <a:srgbClr val="FF0000"/>
                </a:solidFill>
              </a:rPr>
              <a:t> has </a:t>
            </a:r>
            <a:r>
              <a:rPr lang="fr-MA" dirty="0" err="1">
                <a:solidFill>
                  <a:srgbClr val="FF0000"/>
                </a:solidFill>
              </a:rPr>
              <a:t>happened</a:t>
            </a:r>
            <a:r>
              <a:rPr lang="fr-MA" dirty="0">
                <a:solidFill>
                  <a:srgbClr val="FF0000"/>
                </a:solidFill>
              </a:rPr>
              <a:t> 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fr-MA" dirty="0" smtClean="0"/>
          </a:p>
          <a:p>
            <a:r>
              <a:rPr lang="fr-MA" dirty="0" smtClean="0"/>
              <a:t>A </a:t>
            </a:r>
            <a:r>
              <a:rPr lang="fr-MA" dirty="0"/>
              <a:t>boy and </a:t>
            </a:r>
            <a:r>
              <a:rPr lang="fr-MA" dirty="0" err="1"/>
              <a:t>his</a:t>
            </a:r>
            <a:r>
              <a:rPr lang="fr-MA" dirty="0"/>
              <a:t> </a:t>
            </a:r>
            <a:r>
              <a:rPr lang="fr-MA" dirty="0" err="1"/>
              <a:t>father</a:t>
            </a:r>
            <a:r>
              <a:rPr lang="fr-MA" dirty="0"/>
              <a:t> have been </a:t>
            </a:r>
            <a:r>
              <a:rPr lang="fr-MA" dirty="0" err="1"/>
              <a:t>exposed</a:t>
            </a:r>
            <a:r>
              <a:rPr lang="fr-MA" dirty="0"/>
              <a:t> to a terrible </a:t>
            </a:r>
            <a:r>
              <a:rPr lang="fr-MA" dirty="0" err="1"/>
              <a:t>disease</a:t>
            </a:r>
            <a:r>
              <a:rPr lang="fr-MA" dirty="0"/>
              <a:t>. The </a:t>
            </a:r>
            <a:r>
              <a:rPr lang="fr-MA" dirty="0" err="1"/>
              <a:t>father</a:t>
            </a:r>
            <a:r>
              <a:rPr lang="fr-MA" dirty="0"/>
              <a:t> dies.</a:t>
            </a:r>
            <a:endParaRPr lang="fr-FR" dirty="0"/>
          </a:p>
          <a:p>
            <a:r>
              <a:rPr lang="fr-MA" dirty="0"/>
              <a:t>The boy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still</a:t>
            </a:r>
            <a:r>
              <a:rPr lang="fr-MA" dirty="0"/>
              <a:t> alive but </a:t>
            </a:r>
            <a:r>
              <a:rPr lang="fr-MA" dirty="0" err="1"/>
              <a:t>needs</a:t>
            </a:r>
            <a:r>
              <a:rPr lang="fr-MA" dirty="0"/>
              <a:t>  major </a:t>
            </a:r>
            <a:r>
              <a:rPr lang="fr-MA" dirty="0" err="1"/>
              <a:t>surgery</a:t>
            </a:r>
            <a:r>
              <a:rPr lang="fr-MA" dirty="0"/>
              <a:t>.</a:t>
            </a:r>
            <a:endParaRPr lang="fr-FR" dirty="0"/>
          </a:p>
          <a:p>
            <a:r>
              <a:rPr lang="fr-MA" dirty="0"/>
              <a:t>The surgeon </a:t>
            </a:r>
            <a:r>
              <a:rPr lang="fr-MA" dirty="0" err="1"/>
              <a:t>meets</a:t>
            </a:r>
            <a:r>
              <a:rPr lang="fr-MA" dirty="0"/>
              <a:t> the boy in </a:t>
            </a:r>
            <a:r>
              <a:rPr lang="fr-MA" dirty="0" err="1"/>
              <a:t>hospital</a:t>
            </a:r>
            <a:r>
              <a:rPr lang="fr-MA" dirty="0"/>
              <a:t> the </a:t>
            </a:r>
            <a:r>
              <a:rPr lang="fr-MA" dirty="0" err="1"/>
              <a:t>day</a:t>
            </a:r>
            <a:r>
              <a:rPr lang="fr-MA" dirty="0"/>
              <a:t> </a:t>
            </a:r>
            <a:r>
              <a:rPr lang="fr-MA" dirty="0" err="1"/>
              <a:t>before</a:t>
            </a:r>
            <a:r>
              <a:rPr lang="fr-MA" dirty="0"/>
              <a:t> the </a:t>
            </a:r>
            <a:r>
              <a:rPr lang="fr-MA" dirty="0" err="1"/>
              <a:t>operation</a:t>
            </a:r>
            <a:r>
              <a:rPr lang="fr-MA" dirty="0"/>
              <a:t> .</a:t>
            </a:r>
            <a:endParaRPr lang="fr-FR" dirty="0"/>
          </a:p>
          <a:p>
            <a:r>
              <a:rPr lang="fr-MA" dirty="0"/>
              <a:t>On </a:t>
            </a:r>
            <a:r>
              <a:rPr lang="fr-MA" dirty="0" err="1"/>
              <a:t>seeing</a:t>
            </a:r>
            <a:r>
              <a:rPr lang="fr-MA" dirty="0"/>
              <a:t> the boy, the surgeon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surprised</a:t>
            </a:r>
            <a:r>
              <a:rPr lang="fr-MA" dirty="0"/>
              <a:t>  and </a:t>
            </a:r>
            <a:r>
              <a:rPr lang="fr-MA" dirty="0" err="1"/>
              <a:t>says</a:t>
            </a:r>
            <a:r>
              <a:rPr lang="fr-MA" dirty="0"/>
              <a:t> : « </a:t>
            </a:r>
            <a:r>
              <a:rPr lang="fr-MA" dirty="0" err="1"/>
              <a:t>Legally</a:t>
            </a:r>
            <a:r>
              <a:rPr lang="fr-MA" dirty="0"/>
              <a:t> I </a:t>
            </a:r>
            <a:r>
              <a:rPr lang="fr-MA" dirty="0" err="1"/>
              <a:t>cannot</a:t>
            </a:r>
            <a:r>
              <a:rPr lang="fr-MA" dirty="0"/>
              <a:t> do </a:t>
            </a:r>
            <a:r>
              <a:rPr lang="fr-MA" dirty="0" err="1"/>
              <a:t>this</a:t>
            </a:r>
            <a:r>
              <a:rPr lang="fr-MA" dirty="0"/>
              <a:t> </a:t>
            </a:r>
            <a:r>
              <a:rPr lang="fr-MA" dirty="0" err="1"/>
              <a:t>operation</a:t>
            </a:r>
            <a:r>
              <a:rPr lang="fr-MA" dirty="0"/>
              <a:t> ;  </a:t>
            </a:r>
            <a:r>
              <a:rPr lang="fr-MA" dirty="0" err="1"/>
              <a:t>this</a:t>
            </a:r>
            <a:r>
              <a:rPr lang="fr-MA" dirty="0"/>
              <a:t> boy </a:t>
            </a:r>
            <a:r>
              <a:rPr lang="fr-MA" dirty="0" err="1"/>
              <a:t>is</a:t>
            </a:r>
            <a:r>
              <a:rPr lang="fr-MA" dirty="0"/>
              <a:t> </a:t>
            </a:r>
            <a:r>
              <a:rPr lang="fr-MA" dirty="0" err="1"/>
              <a:t>my</a:t>
            </a:r>
            <a:r>
              <a:rPr lang="fr-MA" dirty="0"/>
              <a:t> son </a:t>
            </a:r>
            <a:r>
              <a:rPr lang="fr-MA" dirty="0" smtClean="0"/>
              <a:t>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MA" sz="2200" dirty="0" smtClean="0">
                <a:solidFill>
                  <a:srgbClr val="FF0000"/>
                </a:solidFill>
              </a:rPr>
              <a:t>     </a:t>
            </a:r>
            <a:r>
              <a:rPr lang="fr-MA" sz="2200" dirty="0" err="1" smtClean="0">
                <a:solidFill>
                  <a:srgbClr val="FF0000"/>
                </a:solidFill>
              </a:rPr>
              <a:t>It’s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our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masculinity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mind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than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systematically</a:t>
            </a:r>
            <a:r>
              <a:rPr lang="fr-MA" sz="2200" dirty="0" smtClean="0">
                <a:solidFill>
                  <a:srgbClr val="FF0000"/>
                </a:solidFill>
              </a:rPr>
              <a:t> </a:t>
            </a:r>
            <a:r>
              <a:rPr lang="fr-MA" sz="2200" dirty="0" err="1" smtClean="0">
                <a:solidFill>
                  <a:srgbClr val="FF0000"/>
                </a:solidFill>
              </a:rPr>
              <a:t>thinks</a:t>
            </a:r>
            <a:r>
              <a:rPr lang="fr-MA" sz="2200" dirty="0" smtClean="0">
                <a:solidFill>
                  <a:srgbClr val="FF0000"/>
                </a:solidFill>
              </a:rPr>
              <a:t> to men  !!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 smtClean="0">
                <a:solidFill>
                  <a:srgbClr val="FF0000"/>
                </a:solidFill>
              </a:rPr>
              <a:t>ENTREPRENEURIAT FEMININ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07074"/>
            <a:ext cx="3744415" cy="267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Entrepreneuriat féminin : une évolution douce, mais certaine - LesEco.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79446"/>
            <a:ext cx="3600400" cy="266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0375" y="1556792"/>
            <a:ext cx="8236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</a:t>
            </a:r>
            <a:r>
              <a:rPr lang="fr-FR" dirty="0"/>
              <a:t>Maroc, le nombre de femmes porteuses de projets est </a:t>
            </a:r>
            <a:r>
              <a:rPr lang="fr-FR" b="1" dirty="0"/>
              <a:t>en </a:t>
            </a:r>
            <a:r>
              <a:rPr lang="fr-FR" b="1" dirty="0" smtClean="0"/>
              <a:t>moyenne</a:t>
            </a:r>
          </a:p>
          <a:p>
            <a:r>
              <a:rPr lang="fr-FR" b="1" dirty="0" smtClean="0"/>
              <a:t> </a:t>
            </a:r>
            <a:r>
              <a:rPr lang="fr-FR" b="1" dirty="0"/>
              <a:t>trois fois inférieur </a:t>
            </a:r>
            <a:r>
              <a:rPr lang="fr-FR" dirty="0"/>
              <a:t>à celui des hommes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alors que les femmes représentent plus de 51% de la </a:t>
            </a:r>
            <a:r>
              <a:rPr lang="fr-FR" dirty="0" smtClean="0"/>
              <a:t>population</a:t>
            </a:r>
          </a:p>
          <a:p>
            <a:endParaRPr lang="fr-FR" dirty="0" smtClean="0"/>
          </a:p>
          <a:p>
            <a:r>
              <a:rPr lang="fr-MA" dirty="0"/>
              <a:t>Le taux de l’entrepreneuriat féminin au Maroc varie </a:t>
            </a:r>
            <a:r>
              <a:rPr lang="fr-MA" b="1" dirty="0"/>
              <a:t>entre 10% et 15% </a:t>
            </a:r>
            <a:r>
              <a:rPr lang="fr-MA" dirty="0"/>
              <a:t>(2024)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4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neuf points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55465"/>
            <a:ext cx="52387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neuf points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132856"/>
            <a:ext cx="5544616" cy="36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4608005" y="5733256"/>
            <a:ext cx="4140459" cy="936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Think</a:t>
            </a:r>
            <a:r>
              <a:rPr lang="fr-FR" dirty="0" smtClean="0"/>
              <a:t> « Out of the Box !!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4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N’abandonnez pas votre projet!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556792"/>
            <a:ext cx="6846887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457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2800" dirty="0" smtClean="0">
                <a:solidFill>
                  <a:srgbClr val="FF0000"/>
                </a:solidFill>
              </a:rPr>
              <a:t>RESSOURCES UTILES : OMPIC/ CRI/ADD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OMPIC Recherche sur les Certificats Négatifs Accordés | Office Marocain de la Propriété Industrielle et </a:t>
            </a:r>
            <a:r>
              <a:rPr lang="fr-FR" dirty="0" smtClean="0"/>
              <a:t>Commerciale</a:t>
            </a:r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Recherche sur les Certificats Négatifs Accordés | Office Marocain de la Propriété Industrielle et Commerciale</a:t>
            </a:r>
            <a:endParaRPr lang="fr-FR" dirty="0" smtClean="0"/>
          </a:p>
          <a:p>
            <a:pPr marL="0" indent="0">
              <a:buNone/>
            </a:pPr>
            <a:endParaRPr lang="fr-MA" dirty="0"/>
          </a:p>
          <a:p>
            <a:r>
              <a:rPr lang="fr-MA" dirty="0" smtClean="0"/>
              <a:t>Simulateur de la forme juridique (E-services CRI)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Simulateur de la forme juridique </a:t>
            </a:r>
            <a:r>
              <a:rPr lang="fr-FR" dirty="0" smtClean="0">
                <a:hlinkClick r:id="rId4"/>
              </a:rPr>
              <a:t>– CRI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MA" dirty="0" smtClean="0"/>
              <a:t>Ressources de l’Agence de Développement du Digital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00B0F0"/>
                </a:solidFill>
              </a:rPr>
              <a:t>https://academiaraqmya.gov.ma/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10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Et pour finir sur une note d’humour…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 business plan peut aussi servir à …..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2"/>
              </a:rPr>
              <a:t>https://www.youtube.com/watch?v=eHCT8zhNcz0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Bon courage dans tout ce que vous entreprenez!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FF0000"/>
                </a:solidFill>
                <a:latin typeface="Arial" charset="0"/>
              </a:rPr>
              <a:t>Quelles sont les qualités d’un bon business plan 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07171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latin typeface="Arial" charset="0"/>
              </a:rPr>
              <a:t>      Clair :</a:t>
            </a:r>
            <a:r>
              <a:rPr lang="fr-FR" sz="2000" dirty="0">
                <a:latin typeface="Arial" charset="0"/>
              </a:rPr>
              <a:t> les données doivent être exposées simplement sans détails superflus. </a:t>
            </a:r>
            <a:br>
              <a:rPr lang="fr-FR" sz="2000" dirty="0">
                <a:latin typeface="Arial" charset="0"/>
              </a:rPr>
            </a:b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rgbClr val="9900CC"/>
                </a:solidFill>
                <a:latin typeface="Arial" charset="0"/>
              </a:rPr>
              <a:t>     </a:t>
            </a:r>
            <a:r>
              <a:rPr lang="fr-FR" sz="2000" b="1" dirty="0">
                <a:latin typeface="Arial" charset="0"/>
              </a:rPr>
              <a:t>Concis :</a:t>
            </a:r>
            <a:r>
              <a:rPr lang="fr-FR" sz="2000" dirty="0">
                <a:latin typeface="Arial" charset="0"/>
              </a:rPr>
              <a:t> ne faire figurer que les informations pertinentes pour le lecteur.</a:t>
            </a:r>
            <a:br>
              <a:rPr lang="fr-FR" sz="2000" dirty="0">
                <a:latin typeface="Arial" charset="0"/>
              </a:rPr>
            </a:b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latin typeface="Arial" charset="0"/>
              </a:rPr>
              <a:t>      Persuasif :</a:t>
            </a:r>
            <a:r>
              <a:rPr lang="fr-FR" sz="2000" dirty="0">
                <a:latin typeface="Arial" charset="0"/>
              </a:rPr>
              <a:t> pour être persuasif, votre business plan doit donner tous les gages de crédibilité, logique des arguments et surtout satisfaction d’un besoin du marché.</a:t>
            </a:r>
            <a:br>
              <a:rPr lang="fr-FR" sz="2000" dirty="0">
                <a:latin typeface="Arial" charset="0"/>
              </a:rPr>
            </a:b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rgbClr val="9900CC"/>
                </a:solidFill>
                <a:latin typeface="Arial" charset="0"/>
              </a:rPr>
              <a:t>     </a:t>
            </a:r>
            <a:r>
              <a:rPr lang="fr-FR" sz="2000" b="1" dirty="0">
                <a:latin typeface="Arial" charset="0"/>
              </a:rPr>
              <a:t>Soigné :</a:t>
            </a:r>
            <a:r>
              <a:rPr lang="fr-FR" sz="2000" dirty="0">
                <a:latin typeface="Arial" charset="0"/>
              </a:rPr>
              <a:t> le business plan doit suivre une présentation plus ou moins normée ou du moins qui doit reprendre les éléments suivants. 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76232"/>
            <a:ext cx="6324600" cy="381000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  <a:latin typeface="Arial" charset="0"/>
              </a:rPr>
              <a:t>Contenu </a:t>
            </a:r>
            <a:r>
              <a:rPr lang="fr-FR" sz="3200" b="1" i="1" dirty="0">
                <a:solidFill>
                  <a:srgbClr val="FF0000"/>
                </a:solidFill>
                <a:latin typeface="Arial" charset="0"/>
              </a:rPr>
              <a:t>du business </a:t>
            </a:r>
            <a:r>
              <a:rPr lang="fr-FR" sz="3200" b="1" i="1" dirty="0" smtClean="0">
                <a:solidFill>
                  <a:srgbClr val="FF0000"/>
                </a:solidFill>
                <a:latin typeface="Arial" charset="0"/>
              </a:rPr>
              <a:t>plan</a:t>
            </a:r>
            <a:endParaRPr lang="fr-FR" sz="3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95480"/>
            <a:ext cx="7886728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fr-FR" sz="1800" b="1" dirty="0">
              <a:solidFill>
                <a:srgbClr val="9900CC"/>
              </a:solidFill>
              <a:latin typeface="Arial" charset="0"/>
            </a:endParaRPr>
          </a:p>
          <a:p>
            <a:pPr algn="just"/>
            <a:r>
              <a:rPr lang="fr-FR" sz="2000" dirty="0" smtClean="0">
                <a:latin typeface="Arial" charset="0"/>
              </a:rPr>
              <a:t>Résumé ou </a:t>
            </a:r>
            <a:r>
              <a:rPr lang="fr-FR" sz="2000" dirty="0" err="1" smtClean="0">
                <a:latin typeface="Arial" charset="0"/>
              </a:rPr>
              <a:t>Executive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summary</a:t>
            </a:r>
            <a:endParaRPr lang="fr-FR" sz="2000" dirty="0" smtClean="0">
              <a:latin typeface="Arial" charset="0"/>
            </a:endParaRPr>
          </a:p>
          <a:p>
            <a:pPr algn="just"/>
            <a:r>
              <a:rPr lang="fr-FR" sz="2000" dirty="0" smtClean="0">
                <a:latin typeface="Arial" charset="0"/>
              </a:rPr>
              <a:t>Caractéristiques de l’entreprise</a:t>
            </a:r>
          </a:p>
          <a:p>
            <a:pPr algn="just"/>
            <a:r>
              <a:rPr lang="fr-FR" sz="2000" dirty="0" smtClean="0">
                <a:latin typeface="Arial" charset="0"/>
              </a:rPr>
              <a:t>Description de l’activité</a:t>
            </a:r>
          </a:p>
          <a:p>
            <a:pPr algn="just"/>
            <a:r>
              <a:rPr lang="fr-FR" sz="2000" dirty="0" smtClean="0">
                <a:latin typeface="Arial" charset="0"/>
              </a:rPr>
              <a:t>Présentation des fondateurs et de l’équipe dirigeante</a:t>
            </a:r>
          </a:p>
          <a:p>
            <a:pPr algn="just"/>
            <a:r>
              <a:rPr lang="fr-FR" sz="2000" dirty="0" smtClean="0">
                <a:latin typeface="Arial" charset="0"/>
              </a:rPr>
              <a:t>Analyse de marché</a:t>
            </a:r>
          </a:p>
          <a:p>
            <a:pPr algn="just"/>
            <a:r>
              <a:rPr lang="fr-FR" sz="2000" dirty="0" smtClean="0">
                <a:latin typeface="Arial" charset="0"/>
              </a:rPr>
              <a:t>Etude Marketing</a:t>
            </a:r>
          </a:p>
          <a:p>
            <a:pPr algn="just"/>
            <a:r>
              <a:rPr lang="fr-FR" sz="2000" dirty="0" smtClean="0">
                <a:latin typeface="Arial" charset="0"/>
              </a:rPr>
              <a:t>Organisation de la production/ ressources nécessaires</a:t>
            </a:r>
          </a:p>
          <a:p>
            <a:pPr algn="just"/>
            <a:r>
              <a:rPr lang="fr-FR" sz="2000" dirty="0" smtClean="0">
                <a:latin typeface="Arial" charset="0"/>
              </a:rPr>
              <a:t>Etude financière</a:t>
            </a:r>
          </a:p>
          <a:p>
            <a:pPr algn="just"/>
            <a:r>
              <a:rPr lang="fr-MA" sz="2000" dirty="0" smtClean="0">
                <a:latin typeface="Arial" charset="0"/>
              </a:rPr>
              <a:t>Business Model </a:t>
            </a:r>
            <a:r>
              <a:rPr lang="fr-MA" sz="2000" dirty="0" err="1" smtClean="0">
                <a:latin typeface="Arial" charset="0"/>
              </a:rPr>
              <a:t>Canvas</a:t>
            </a:r>
            <a:endParaRPr lang="fr-FR" sz="2000" dirty="0" smtClean="0">
              <a:latin typeface="Arial" charset="0"/>
            </a:endParaRPr>
          </a:p>
          <a:p>
            <a:pPr algn="just"/>
            <a:endParaRPr lang="fr-FR" sz="1800" b="1" dirty="0" smtClean="0">
              <a:latin typeface="Arial" charset="0"/>
            </a:endParaRPr>
          </a:p>
          <a:p>
            <a:pPr algn="just">
              <a:buNone/>
            </a:pPr>
            <a:r>
              <a:rPr lang="fr-FR" sz="1800" dirty="0" smtClean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476232"/>
            <a:ext cx="6324600" cy="381000"/>
          </a:xfrm>
        </p:spPr>
        <p:txBody>
          <a:bodyPr>
            <a:noAutofit/>
          </a:bodyPr>
          <a:lstStyle/>
          <a:p>
            <a:pPr algn="r"/>
            <a:r>
              <a:rPr lang="fr-FR" sz="2800" b="1" i="1" dirty="0" err="1" smtClean="0">
                <a:solidFill>
                  <a:srgbClr val="FF0000"/>
                </a:solidFill>
                <a:latin typeface="Arial" charset="0"/>
              </a:rPr>
              <a:t>Executive</a:t>
            </a:r>
            <a:r>
              <a:rPr lang="fr-FR" sz="28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  <a:latin typeface="Arial" charset="0"/>
              </a:rPr>
              <a:t>summary</a:t>
            </a:r>
            <a:endParaRPr lang="fr-FR" sz="28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66852"/>
            <a:ext cx="7886728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fr-FR" sz="1800" b="1" dirty="0">
              <a:solidFill>
                <a:srgbClr val="9900CC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1800" b="1" dirty="0">
                <a:latin typeface="Arial" charset="0"/>
              </a:rPr>
              <a:t>Le résumé ou </a:t>
            </a:r>
            <a:r>
              <a:rPr lang="fr-FR" sz="1800" b="1" dirty="0" err="1">
                <a:latin typeface="Arial" charset="0"/>
              </a:rPr>
              <a:t>Executive</a:t>
            </a:r>
            <a:r>
              <a:rPr lang="fr-FR" sz="1800" b="1" dirty="0">
                <a:latin typeface="Arial" charset="0"/>
              </a:rPr>
              <a:t> </a:t>
            </a:r>
            <a:r>
              <a:rPr lang="fr-FR" sz="1800" b="1" dirty="0" err="1">
                <a:latin typeface="Arial" charset="0"/>
              </a:rPr>
              <a:t>Summary</a:t>
            </a:r>
            <a:r>
              <a:rPr lang="fr-FR" sz="1800" b="1" dirty="0">
                <a:latin typeface="Arial" charset="0"/>
              </a:rPr>
              <a:t> </a:t>
            </a:r>
            <a:r>
              <a:rPr lang="fr-FR" sz="1800" b="1" dirty="0" smtClean="0">
                <a:latin typeface="Arial" charset="0"/>
              </a:rPr>
              <a:t>(1/2 </a:t>
            </a:r>
            <a:r>
              <a:rPr lang="fr-FR" sz="1800" b="1" dirty="0">
                <a:latin typeface="Arial" charset="0"/>
              </a:rPr>
              <a:t>pages) </a:t>
            </a:r>
            <a:endParaRPr lang="fr-FR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 dirty="0">
                <a:latin typeface="Arial" charset="0"/>
              </a:rPr>
              <a:t>      C’est la présentation rapide de votre projet. Elle doit bien faire ressortir la situation </a:t>
            </a:r>
            <a:r>
              <a:rPr lang="fr-FR" sz="1800" dirty="0" smtClean="0">
                <a:latin typeface="Arial" charset="0"/>
              </a:rPr>
              <a:t>initiale </a:t>
            </a:r>
            <a:r>
              <a:rPr lang="fr-FR" sz="1800" dirty="0">
                <a:latin typeface="Arial" charset="0"/>
              </a:rPr>
              <a:t>et la situation visée au terme du business plan et doit répondre en quelques mots à </a:t>
            </a:r>
            <a:r>
              <a:rPr lang="fr-FR" sz="1800" dirty="0" smtClean="0">
                <a:latin typeface="Arial" charset="0"/>
              </a:rPr>
              <a:t>ces </a:t>
            </a:r>
            <a:r>
              <a:rPr lang="fr-FR" sz="1800" dirty="0">
                <a:latin typeface="Arial" charset="0"/>
              </a:rPr>
              <a:t>questions : </a:t>
            </a:r>
            <a:br>
              <a:rPr lang="fr-FR" sz="1800" dirty="0">
                <a:latin typeface="Arial" charset="0"/>
              </a:rPr>
            </a:b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quel est le produit 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 b="1" dirty="0" smtClean="0">
                <a:solidFill>
                  <a:srgbClr val="9900CC"/>
                </a:solidFill>
                <a:latin typeface="Arial" charset="0"/>
              </a:rPr>
              <a:t>     .</a:t>
            </a:r>
            <a:r>
              <a:rPr lang="fr-FR" sz="1800" dirty="0" smtClean="0">
                <a:latin typeface="Arial" charset="0"/>
              </a:rPr>
              <a:t> quel est le marché ? </a:t>
            </a:r>
            <a:r>
              <a:rPr lang="fr-FR" sz="1800" dirty="0">
                <a:latin typeface="Arial" charset="0"/>
              </a:rPr>
              <a:t/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quelle est l’activité de l’entreprise </a:t>
            </a:r>
            <a:r>
              <a:rPr lang="fr-FR" sz="1800" dirty="0">
                <a:latin typeface="Arial" charset="0"/>
              </a:rPr>
              <a:t>? </a:t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quels sont les avantages dont dispose l’entreprise ? </a:t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quels sont les objectifs visés ? </a:t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quelle </a:t>
            </a:r>
            <a:r>
              <a:rPr lang="fr-FR" sz="1800" dirty="0">
                <a:latin typeface="Arial" charset="0"/>
              </a:rPr>
              <a:t>est l’estimation globale des besoins financiers et nature des besoins ? </a:t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quel est le montant des fonds recherchés auprès des investisseurs ? </a:t>
            </a:r>
            <a:br>
              <a:rPr lang="fr-FR" sz="1800" dirty="0">
                <a:latin typeface="Arial" charset="0"/>
              </a:rPr>
            </a:br>
            <a:r>
              <a:rPr lang="fr-FR" sz="1800" b="1" dirty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800" dirty="0" smtClean="0">
                <a:latin typeface="Arial" charset="0"/>
              </a:rPr>
              <a:t>quelle </a:t>
            </a:r>
            <a:r>
              <a:rPr lang="fr-FR" sz="1800" dirty="0">
                <a:latin typeface="Arial" charset="0"/>
              </a:rPr>
              <a:t>est la rentabilité </a:t>
            </a:r>
            <a:r>
              <a:rPr lang="fr-FR" sz="1800" dirty="0" smtClean="0">
                <a:latin typeface="Arial" charset="0"/>
              </a:rPr>
              <a:t>espérée </a:t>
            </a:r>
            <a:r>
              <a:rPr lang="fr-FR" sz="1800" dirty="0">
                <a:latin typeface="Arial" charset="0"/>
              </a:rPr>
              <a:t>? </a:t>
            </a:r>
            <a:endParaRPr lang="fr-FR" sz="1800" dirty="0"/>
          </a:p>
          <a:p>
            <a:pPr>
              <a:lnSpc>
                <a:spcPct val="90000"/>
              </a:lnSpc>
              <a:buFontTx/>
              <a:buNone/>
            </a:pPr>
            <a:endParaRPr lang="fr-FR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 dirty="0"/>
              <a:t>      </a:t>
            </a:r>
            <a:r>
              <a:rPr lang="fr-FR" sz="1800" b="1" dirty="0">
                <a:solidFill>
                  <a:srgbClr val="FF0000"/>
                </a:solidFill>
                <a:latin typeface="Arial" charset="0"/>
              </a:rPr>
              <a:t>Souvent, le résumé est la seule partie que regardent les investisseurs professionnels. S’il les intéresse, ils lisent la suite. </a:t>
            </a:r>
            <a:r>
              <a:rPr lang="fr-FR" sz="1400" b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fr-FR" sz="1400" b="1" dirty="0">
                <a:solidFill>
                  <a:srgbClr val="FF0000"/>
                </a:solidFill>
                <a:latin typeface="Arial" charset="0"/>
              </a:rPr>
            </a:br>
            <a:r>
              <a:rPr lang="fr-FR" sz="1400" dirty="0">
                <a:latin typeface="Arial" charset="0"/>
              </a:rPr>
              <a:t/>
            </a:r>
            <a:br>
              <a:rPr lang="fr-FR" sz="1400" dirty="0">
                <a:latin typeface="Arial" charset="0"/>
              </a:rPr>
            </a:br>
            <a:endParaRPr lang="fr-FR" sz="1400" dirty="0"/>
          </a:p>
          <a:p>
            <a:pPr>
              <a:lnSpc>
                <a:spcPct val="90000"/>
              </a:lnSpc>
            </a:pPr>
            <a:endParaRPr lang="fr-FR" sz="28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324600" cy="990600"/>
          </a:xfrm>
        </p:spPr>
        <p:txBody>
          <a:bodyPr/>
          <a:lstStyle/>
          <a:p>
            <a:r>
              <a:rPr lang="fr-FR" sz="2400" b="1" i="1" dirty="0">
                <a:solidFill>
                  <a:srgbClr val="FF0000"/>
                </a:solidFill>
                <a:latin typeface="Arial" charset="0"/>
              </a:rPr>
              <a:t>Présentation du projet </a:t>
            </a:r>
            <a:r>
              <a:rPr lang="fr-FR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fr-FR" sz="2400" dirty="0">
                <a:solidFill>
                  <a:srgbClr val="FF0000"/>
                </a:solidFill>
                <a:latin typeface="Arial" charset="0"/>
              </a:rPr>
            </a:br>
            <a:endParaRPr lang="fr-FR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90702"/>
            <a:ext cx="7958166" cy="3810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" charset="0"/>
              </a:rPr>
              <a:t>Présentation de l’idée, du concept</a:t>
            </a:r>
          </a:p>
          <a:p>
            <a:r>
              <a:rPr lang="fr-FR" sz="2800" dirty="0" smtClean="0">
                <a:latin typeface="Arial" charset="0"/>
              </a:rPr>
              <a:t>Origine ou Genèse du projet</a:t>
            </a:r>
          </a:p>
          <a:p>
            <a:r>
              <a:rPr lang="fr-FR" sz="2800" dirty="0" smtClean="0">
                <a:latin typeface="Arial" charset="0"/>
              </a:rPr>
              <a:t>Activités de l’entreprise</a:t>
            </a:r>
          </a:p>
          <a:p>
            <a:r>
              <a:rPr lang="fr-FR" sz="2800" dirty="0" smtClean="0">
                <a:latin typeface="Arial" charset="0"/>
              </a:rPr>
              <a:t>Atouts pour la réussite du projet</a:t>
            </a:r>
            <a:endParaRPr lang="fr-FR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71462"/>
            <a:ext cx="6324600" cy="990600"/>
          </a:xfrm>
        </p:spPr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Fondateurs et équipe dirigeante</a:t>
            </a:r>
            <a:endParaRPr lang="fr-FR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90702"/>
            <a:ext cx="7958166" cy="3810000"/>
          </a:xfrm>
        </p:spPr>
        <p:txBody>
          <a:bodyPr/>
          <a:lstStyle/>
          <a:p>
            <a:r>
              <a:rPr lang="fr-FR" sz="2400" dirty="0" smtClean="0">
                <a:latin typeface="Arial" charset="0"/>
              </a:rPr>
              <a:t>Présentation des fondateurs et l’équipe dirigeante</a:t>
            </a:r>
          </a:p>
          <a:p>
            <a:r>
              <a:rPr lang="fr-FR" sz="2400" dirty="0" smtClean="0">
                <a:latin typeface="Arial" charset="0"/>
              </a:rPr>
              <a:t>Exposé des motivations, des atouts des fondateurs </a:t>
            </a:r>
          </a:p>
          <a:p>
            <a:r>
              <a:rPr lang="fr-FR" sz="2400" dirty="0" smtClean="0">
                <a:latin typeface="Arial" charset="0"/>
              </a:rPr>
              <a:t>Descriptions des compétences</a:t>
            </a:r>
          </a:p>
          <a:p>
            <a:r>
              <a:rPr lang="fr-FR" sz="2400" dirty="0" smtClean="0">
                <a:latin typeface="Arial" charset="0"/>
              </a:rPr>
              <a:t>Répartition des fonctions</a:t>
            </a:r>
          </a:p>
          <a:p>
            <a:endParaRPr lang="fr-FR" sz="2000" dirty="0" smtClean="0">
              <a:latin typeface="Arial" charset="0"/>
            </a:endParaRPr>
          </a:p>
          <a:p>
            <a:endParaRPr lang="fr-FR" sz="1600" b="1" dirty="0">
              <a:solidFill>
                <a:srgbClr val="99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04800"/>
            <a:ext cx="6324600" cy="685800"/>
          </a:xfrm>
        </p:spPr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Analyse du marché</a:t>
            </a:r>
            <a:endParaRPr lang="fr-FR" sz="2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62138"/>
            <a:ext cx="8029604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rgbClr val="9900CC"/>
                </a:solidFill>
                <a:latin typeface="Arial" charset="0"/>
              </a:rPr>
              <a:t>     </a:t>
            </a:r>
            <a:r>
              <a:rPr lang="fr-FR" sz="2000" b="1" dirty="0">
                <a:latin typeface="Arial" charset="0"/>
              </a:rPr>
              <a:t>Taille et croissance du marché.</a:t>
            </a:r>
            <a:r>
              <a:rPr lang="fr-FR" sz="2000" dirty="0">
                <a:latin typeface="Arial" charset="0"/>
              </a:rPr>
              <a:t/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Taille en numéraire </a:t>
            </a:r>
            <a:r>
              <a:rPr lang="fr-FR" sz="2000" dirty="0" smtClean="0">
                <a:latin typeface="Arial" charset="0"/>
              </a:rPr>
              <a:t>(en valeur) </a:t>
            </a:r>
            <a:r>
              <a:rPr lang="fr-FR" sz="2000" dirty="0">
                <a:latin typeface="Arial" charset="0"/>
              </a:rPr>
              <a:t>en produits (nombre de produits)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Croissance du marché : taux de croissance en valeur, en </a:t>
            </a:r>
            <a:r>
              <a:rPr lang="fr-FR" sz="2000" dirty="0" smtClean="0">
                <a:latin typeface="Arial" charset="0"/>
              </a:rPr>
              <a:t>volume.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 smtClean="0">
                <a:latin typeface="Arial" charset="0"/>
              </a:rPr>
              <a:t>    . Type de l’offre : monopolistique, oligopolistique, concurrence.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latin typeface="Arial" charset="0"/>
              </a:rPr>
              <a:t/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La concurrence.</a:t>
            </a:r>
            <a:r>
              <a:rPr lang="fr-FR" sz="2000" dirty="0">
                <a:latin typeface="Arial" charset="0"/>
              </a:rPr>
              <a:t>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Quels sont les concurrents ?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Leurs caractéristiques : taille, CA, résultat, politique, stratégie, forces et  faiblesses.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</a:rPr>
              <a:t>Montrer qu’il existe une place pour une entreprise qui présente certains produits différents, en un mot que le marché est mal couvert.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</a:rPr>
              <a:t>Présenter votre avantage concurrentiel</a:t>
            </a:r>
            <a:endParaRPr lang="fr-FR" sz="20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latin typeface="Arial" charset="0"/>
              </a:rPr>
              <a:t/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Les études de marché</a:t>
            </a:r>
            <a:r>
              <a:rPr lang="fr-FR" sz="2000" dirty="0">
                <a:latin typeface="Arial" charset="0"/>
              </a:rPr>
              <a:t>.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Existent-elles ? Par qui ont-elles été faites ? </a:t>
            </a:r>
            <a:br>
              <a:rPr lang="fr-FR" sz="2000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.</a:t>
            </a:r>
            <a:r>
              <a:rPr lang="fr-FR" sz="2000" dirty="0">
                <a:latin typeface="Arial" charset="0"/>
              </a:rPr>
              <a:t> Quelle confiance peut-on leur accorder ? </a:t>
            </a:r>
          </a:p>
          <a:p>
            <a:pPr>
              <a:lnSpc>
                <a:spcPct val="90000"/>
              </a:lnSpc>
            </a:pP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000" dirty="0"/>
          </a:p>
          <a:p>
            <a:pPr>
              <a:lnSpc>
                <a:spcPct val="9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-24"/>
            <a:ext cx="6324600" cy="990600"/>
          </a:xfrm>
        </p:spPr>
        <p:txBody>
          <a:bodyPr/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charset="0"/>
              </a:rPr>
              <a:t>Analyse du marché</a:t>
            </a:r>
            <a:endParaRPr lang="fr-FR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90702"/>
            <a:ext cx="7958166" cy="3810000"/>
          </a:xfrm>
        </p:spPr>
        <p:txBody>
          <a:bodyPr/>
          <a:lstStyle/>
          <a:p>
            <a:endParaRPr lang="fr-FR" sz="1600" b="1" dirty="0" smtClean="0">
              <a:solidFill>
                <a:srgbClr val="9900CC"/>
              </a:solidFill>
              <a:latin typeface="Arial" charset="0"/>
            </a:endParaRPr>
          </a:p>
          <a:p>
            <a:endParaRPr lang="fr-FR" sz="1600" b="1" dirty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635367"/>
            <a:ext cx="7572428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</a:t>
            </a:r>
            <a:br>
              <a:rPr lang="fr-FR" dirty="0" smtClean="0">
                <a:latin typeface="Arial" charset="0"/>
              </a:rPr>
            </a:br>
            <a:r>
              <a:rPr lang="fr-FR" b="1" dirty="0" smtClean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dirty="0" smtClean="0">
                <a:latin typeface="Arial" charset="0"/>
              </a:rPr>
              <a:t> </a:t>
            </a:r>
            <a:r>
              <a:rPr lang="fr-FR" b="1" dirty="0" smtClean="0">
                <a:latin typeface="Arial" charset="0"/>
              </a:rPr>
              <a:t>DESCRIPTIF DES PRINCIPAUX CLIENTS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  Qui est le client final qui utilisera le produit ? </a:t>
            </a:r>
            <a:br>
              <a:rPr lang="fr-FR" dirty="0" smtClean="0">
                <a:latin typeface="Arial" charset="0"/>
              </a:rPr>
            </a:br>
            <a:r>
              <a:rPr lang="fr-FR" dirty="0" smtClean="0">
                <a:latin typeface="Arial" charset="0"/>
              </a:rPr>
              <a:t>   Différencier celui qui le choisit, celui qui l’utilise, celui qui décide et            celui qui paie </a:t>
            </a:r>
            <a:br>
              <a:rPr lang="fr-FR" dirty="0" smtClean="0">
                <a:latin typeface="Arial" charset="0"/>
              </a:rPr>
            </a:br>
            <a:r>
              <a:rPr lang="fr-FR" b="1" dirty="0" smtClean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dirty="0" smtClean="0">
                <a:latin typeface="Arial" charset="0"/>
              </a:rPr>
              <a:t> Que recherche le client : produit ou service ? </a:t>
            </a:r>
            <a:br>
              <a:rPr lang="fr-FR" dirty="0" smtClean="0">
                <a:latin typeface="Arial" charset="0"/>
              </a:rPr>
            </a:br>
            <a:r>
              <a:rPr lang="fr-FR" dirty="0" smtClean="0">
                <a:latin typeface="Arial" charset="0"/>
              </a:rPr>
              <a:t>  Quelles sont les habitudes de consommation sur ce marché ?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 Comment segmenter son marché ? </a:t>
            </a:r>
            <a:br>
              <a:rPr lang="fr-FR" dirty="0" smtClean="0">
                <a:latin typeface="Arial" charset="0"/>
              </a:rPr>
            </a:br>
            <a:r>
              <a:rPr lang="fr-FR" b="1" dirty="0" smtClean="0">
                <a:solidFill>
                  <a:srgbClr val="9900CC"/>
                </a:solidFill>
                <a:latin typeface="Arial" charset="0"/>
              </a:rPr>
              <a:t>.</a:t>
            </a:r>
            <a:r>
              <a:rPr lang="fr-FR" dirty="0" smtClean="0">
                <a:latin typeface="Arial" charset="0"/>
              </a:rPr>
              <a:t> Quelle est votre stratégie de ciblage</a:t>
            </a:r>
          </a:p>
          <a:p>
            <a:pPr>
              <a:lnSpc>
                <a:spcPct val="90000"/>
              </a:lnSpc>
            </a:pPr>
            <a:r>
              <a:rPr lang="fr-FR" dirty="0" smtClean="0">
                <a:latin typeface="Arial" charset="0"/>
              </a:rPr>
              <a:t>   Préciser le Positionnement de l’offre (</a:t>
            </a:r>
            <a:r>
              <a:rPr lang="fr-FR" dirty="0" err="1" smtClean="0">
                <a:latin typeface="Arial" charset="0"/>
              </a:rPr>
              <a:t>Mapping</a:t>
            </a:r>
            <a:r>
              <a:rPr lang="fr-FR" dirty="0" smtClean="0">
                <a:latin typeface="Arial" charset="0"/>
              </a:rPr>
              <a:t>)</a:t>
            </a:r>
            <a:br>
              <a:rPr lang="fr-FR" dirty="0" smtClean="0">
                <a:latin typeface="Arial" charset="0"/>
              </a:rPr>
            </a:br>
            <a:endParaRPr lang="fr-F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2467</TotalTime>
  <Words>972</Words>
  <Application>Microsoft Office PowerPoint</Application>
  <PresentationFormat>Affichage à l'écran (4:3)</PresentationFormat>
  <Paragraphs>208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Civil</vt:lpstr>
      <vt:lpstr>Rédaction du business plan</vt:lpstr>
      <vt:lpstr>Présentation PowerPoint</vt:lpstr>
      <vt:lpstr>Quelles sont les qualités d’un bon business plan ?</vt:lpstr>
      <vt:lpstr>Contenu du business plan</vt:lpstr>
      <vt:lpstr>Executive summary</vt:lpstr>
      <vt:lpstr>Présentation du projet   </vt:lpstr>
      <vt:lpstr>Fondateurs et équipe dirigeante</vt:lpstr>
      <vt:lpstr>Analyse du marché</vt:lpstr>
      <vt:lpstr>Analyse du marché</vt:lpstr>
      <vt:lpstr>Etude Marketing</vt:lpstr>
      <vt:lpstr>Production</vt:lpstr>
      <vt:lpstr>Ressources de l’entreprise</vt:lpstr>
      <vt:lpstr>Etude financière.</vt:lpstr>
      <vt:lpstr>Seuil de rentabilité</vt:lpstr>
      <vt:lpstr>Calcul du seuil de rentabilité</vt:lpstr>
      <vt:lpstr>Exemple</vt:lpstr>
      <vt:lpstr>Présentation face au banquier</vt:lpstr>
      <vt:lpstr>Business Model Canvas (BMC)</vt:lpstr>
      <vt:lpstr>  IKIGAI</vt:lpstr>
      <vt:lpstr>  Important</vt:lpstr>
      <vt:lpstr> What has happened ?</vt:lpstr>
      <vt:lpstr> What has happened ?</vt:lpstr>
      <vt:lpstr>ENTREPRENEURIAT FEMININ</vt:lpstr>
      <vt:lpstr>Les neuf points</vt:lpstr>
      <vt:lpstr>Les neuf points</vt:lpstr>
      <vt:lpstr>N’abandonnez pas votre projet!</vt:lpstr>
      <vt:lpstr>RESSOURCES UTILES : OMPIC/ CRI/ADD</vt:lpstr>
      <vt:lpstr>Et pour finir sur une note d’humour…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rédaction du business plan</dc:title>
  <dc:creator>User</dc:creator>
  <cp:lastModifiedBy>Imane</cp:lastModifiedBy>
  <cp:revision>76</cp:revision>
  <dcterms:created xsi:type="dcterms:W3CDTF">2016-12-29T10:05:28Z</dcterms:created>
  <dcterms:modified xsi:type="dcterms:W3CDTF">2025-11-14T06:45:15Z</dcterms:modified>
</cp:coreProperties>
</file>